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7556500" cx="10693400"/>
  <p:notesSz cx="6858000" cy="9144000"/>
  <p:embeddedFontLst>
    <p:embeddedFont>
      <p:font typeface="Bebas Neue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9" roundtripDataSignature="AMtx7mhowqrVrB4VnXHu7nMYwgOf+ymN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font" Target="fonts/BebasNeu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368dfcec837_0_1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6" name="Google Shape;196;g368dfcec837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68dfcec837_0_1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368dfcec837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368dfcec837_0_1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Google Shape;212;g368dfcec837_0_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68dfcec837_0_10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68dfcec837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368dfcec837_0_1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368dfcec837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710600" y="747300"/>
            <a:ext cx="1466400" cy="1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7899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2177000" y="747300"/>
            <a:ext cx="2015100" cy="1215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7899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793559" y="1758026"/>
            <a:ext cx="34218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3300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770450" y="5967401"/>
            <a:ext cx="4943100" cy="5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4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Dove la cultura diveNta visione</a:t>
            </a:r>
            <a:endParaRPr sz="2600"/>
          </a:p>
        </p:txBody>
      </p:sp>
      <p:sp>
        <p:nvSpPr>
          <p:cNvPr id="88" name="Google Shape;88;p1"/>
          <p:cNvSpPr txBox="1"/>
          <p:nvPr/>
        </p:nvSpPr>
        <p:spPr>
          <a:xfrm>
            <a:off x="4192100" y="1090406"/>
            <a:ext cx="238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56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/>
          </a:p>
        </p:txBody>
      </p:sp>
      <p:sp>
        <p:nvSpPr>
          <p:cNvPr id="89" name="Google Shape;89;p1"/>
          <p:cNvSpPr txBox="1"/>
          <p:nvPr/>
        </p:nvSpPr>
        <p:spPr>
          <a:xfrm>
            <a:off x="778206" y="6424283"/>
            <a:ext cx="38685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>
                <a:solidFill>
                  <a:schemeClr val="lt1"/>
                </a:solidFill>
              </a:rPr>
              <a:t>FO</a:t>
            </a:r>
            <a:r>
              <a:rPr lang="en-US" sz="1300">
                <a:solidFill>
                  <a:schemeClr val="lt1"/>
                </a:solidFill>
              </a:rPr>
              <a:t>RMAT AND ARTIST MANAGEMENT AGENCY</a:t>
            </a:r>
            <a:endParaRPr sz="13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368dfcec837_0_108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99" name="Google Shape;199;g368dfcec837_0_108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00" name="Google Shape;200;g368dfcec837_0_108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01" name="Google Shape;201;g368dfcec837_0_108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68dfcec837_0_111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07" name="Google Shape;207;g368dfcec837_0_111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08" name="Google Shape;208;g368dfcec837_0_111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09" name="Google Shape;209;g368dfcec837_0_111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68dfcec837_0_114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15" name="Google Shape;215;g368dfcec837_0_114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16" name="Google Shape;216;g368dfcec837_0_114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217" name="Google Shape;217;g368dfcec837_0_114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88225" y="1492375"/>
            <a:ext cx="6274800" cy="5375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RAW VISION è un’agenzia di </a:t>
            </a:r>
            <a:r>
              <a:rPr b="1" lang="en-US" sz="1500">
                <a:solidFill>
                  <a:schemeClr val="lt1"/>
                </a:solidFill>
              </a:rPr>
              <a:t>management e format</a:t>
            </a:r>
            <a:r>
              <a:rPr lang="en-US" sz="1500">
                <a:solidFill>
                  <a:schemeClr val="lt1"/>
                </a:solidFill>
              </a:rPr>
              <a:t> che nasce da una convinzione profonda:</a:t>
            </a:r>
            <a:br>
              <a:rPr lang="en-US" sz="1500">
                <a:solidFill>
                  <a:schemeClr val="lt1"/>
                </a:solidFill>
              </a:rPr>
            </a:br>
            <a:r>
              <a:rPr lang="en-US" sz="1500">
                <a:solidFill>
                  <a:schemeClr val="lt1"/>
                </a:solidFill>
              </a:rPr>
              <a:t>la cultura urban non è solo un linguaggio artistico, è </a:t>
            </a:r>
            <a:r>
              <a:rPr b="1" lang="en-US" sz="1500">
                <a:solidFill>
                  <a:schemeClr val="lt1"/>
                </a:solidFill>
              </a:rPr>
              <a:t>una visione</a:t>
            </a:r>
            <a:r>
              <a:rPr lang="en-US" sz="1500">
                <a:solidFill>
                  <a:schemeClr val="lt1"/>
                </a:solidFill>
              </a:rPr>
              <a:t>.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RAW rappresenta la parte più autentica, la verità grezza, l’energia di chi vive la strada e la trasforma in arte.</a:t>
            </a:r>
            <a:br>
              <a:rPr lang="en-US" sz="1500">
                <a:solidFill>
                  <a:schemeClr val="lt1"/>
                </a:solidFill>
              </a:rPr>
            </a:br>
            <a:r>
              <a:rPr lang="en-US" sz="1500">
                <a:solidFill>
                  <a:schemeClr val="lt1"/>
                </a:solidFill>
              </a:rPr>
              <a:t>VISION è lo sguardo avanti, la capacità di costruire un futuro creativo dove gli artisti e i brand possono crescere insieme.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Il nostro payoff lo racconta in tre parole:</a:t>
            </a:r>
            <a:br>
              <a:rPr lang="en-US" sz="1500">
                <a:solidFill>
                  <a:schemeClr val="lt1"/>
                </a:solidFill>
              </a:rPr>
            </a:br>
            <a:r>
              <a:rPr b="1" lang="en-US" sz="1500">
                <a:solidFill>
                  <a:schemeClr val="lt1"/>
                </a:solidFill>
              </a:rPr>
              <a:t>Exclusive. Urban. Raw.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Exclusive perché puntiamo alla qualità, all’immagine curata, alla professionalità.</a:t>
            </a:r>
            <a:br>
              <a:rPr lang="en-US" sz="1500">
                <a:solidFill>
                  <a:schemeClr val="lt1"/>
                </a:solidFill>
              </a:rPr>
            </a:br>
            <a:r>
              <a:rPr lang="en-US" sz="1500">
                <a:solidFill>
                  <a:schemeClr val="lt1"/>
                </a:solidFill>
              </a:rPr>
              <a:t>Urban perché le nostre radici sono nella cultura Hip Hop, nelle community, nei talenti che nascono dal basso.</a:t>
            </a:r>
            <a:br>
              <a:rPr lang="en-US" sz="1500">
                <a:solidFill>
                  <a:schemeClr val="lt1"/>
                </a:solidFill>
              </a:rPr>
            </a:br>
            <a:r>
              <a:rPr lang="en-US" sz="1500">
                <a:solidFill>
                  <a:schemeClr val="lt1"/>
                </a:solidFill>
              </a:rPr>
              <a:t>Raw perché non vogliamo perdere quella verità, quella forza istintiva che rende unico ogni progetto che tocchiamo.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RAW VISION è una </a:t>
            </a:r>
            <a:r>
              <a:rPr b="1" lang="en-US" sz="1500">
                <a:solidFill>
                  <a:schemeClr val="lt1"/>
                </a:solidFill>
              </a:rPr>
              <a:t>nuova realtà</a:t>
            </a:r>
            <a:r>
              <a:rPr lang="en-US" sz="1500">
                <a:solidFill>
                  <a:schemeClr val="lt1"/>
                </a:solidFill>
              </a:rPr>
              <a:t>, pronta a dare voce ai talenti, a creare format innovativi, e a costruire connessioni autentiche tra arte, cultura e brand contemporanei</a:t>
            </a:r>
            <a:r>
              <a:rPr lang="en-US" sz="1600">
                <a:solidFill>
                  <a:schemeClr val="lt1"/>
                </a:solidFill>
              </a:rPr>
              <a:t>.</a:t>
            </a:r>
            <a:endParaRPr sz="2157">
              <a:solidFill>
                <a:srgbClr val="FFFFFF"/>
              </a:solidFill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95" name="Google Shape;95;p2"/>
          <p:cNvSpPr txBox="1"/>
          <p:nvPr/>
        </p:nvSpPr>
        <p:spPr>
          <a:xfrm>
            <a:off x="1088225" y="566225"/>
            <a:ext cx="4974600" cy="771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RAW VISION</a:t>
            </a:r>
            <a:r>
              <a:rPr lang="en-US" sz="30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 </a:t>
            </a:r>
            <a:endParaRPr sz="3057">
              <a:solidFill>
                <a:srgbClr val="FFFFFF"/>
              </a:solidFill>
              <a:latin typeface="Bebas Neue"/>
              <a:ea typeface="Bebas Neue"/>
              <a:cs typeface="Bebas Neue"/>
              <a:sym typeface="Bebas Neue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LA NUOVA AGENZIA PER LA CULTURA URBAN</a:t>
            </a:r>
            <a:endParaRPr b="1" sz="800"/>
          </a:p>
        </p:txBody>
      </p:sp>
      <p:sp>
        <p:nvSpPr>
          <p:cNvPr id="96" name="Google Shape;96;p2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/>
        </p:nvSpPr>
        <p:spPr>
          <a:xfrm>
            <a:off x="1088225" y="566225"/>
            <a:ext cx="11646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Mission</a:t>
            </a:r>
            <a:endParaRPr b="1" sz="800"/>
          </a:p>
        </p:txBody>
      </p:sp>
      <p:sp>
        <p:nvSpPr>
          <p:cNvPr id="105" name="Google Shape;105;p3"/>
          <p:cNvSpPr txBox="1"/>
          <p:nvPr/>
        </p:nvSpPr>
        <p:spPr>
          <a:xfrm>
            <a:off x="1088225" y="1483032"/>
            <a:ext cx="6274800" cy="1539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RAW VISION nasce per dare struttura e spazio alla </a:t>
            </a:r>
            <a:r>
              <a:rPr b="1" lang="en-US" sz="1500">
                <a:solidFill>
                  <a:schemeClr val="lt1"/>
                </a:solidFill>
              </a:rPr>
              <a:t>nuova cultura urban</a:t>
            </a:r>
            <a:r>
              <a:rPr lang="en-US" sz="1500">
                <a:solidFill>
                  <a:schemeClr val="lt1"/>
                </a:solidFill>
              </a:rPr>
              <a:t>.</a:t>
            </a:r>
            <a:br>
              <a:rPr lang="en-US" sz="1500">
                <a:solidFill>
                  <a:schemeClr val="lt1"/>
                </a:solidFill>
              </a:rPr>
            </a:br>
            <a:r>
              <a:rPr lang="en-US" sz="1500">
                <a:solidFill>
                  <a:schemeClr val="lt1"/>
                </a:solidFill>
              </a:rPr>
              <a:t>Unisce management, creatività e comunicazione per: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valorizzare artisti e format emergenti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costruire progetti che connettono arte, musica e brand</a:t>
            </a:r>
            <a:endParaRPr sz="1500">
              <a:solidFill>
                <a:schemeClr val="lt1"/>
              </a:solidFill>
            </a:endParaRPr>
          </a:p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</a:pPr>
            <a:r>
              <a:rPr lang="en-US" sz="1500">
                <a:solidFill>
                  <a:schemeClr val="lt1"/>
                </a:solidFill>
              </a:rPr>
              <a:t>diffondere la cultura Hip Hop contemporanea con un linguaggio professionale e autentico.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106" name="Google Shape;106;p3"/>
          <p:cNvSpPr txBox="1"/>
          <p:nvPr/>
        </p:nvSpPr>
        <p:spPr>
          <a:xfrm>
            <a:off x="1088225" y="1082826"/>
            <a:ext cx="717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marR="3810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>
                <a:solidFill>
                  <a:schemeClr val="lt1"/>
                </a:solidFill>
              </a:rPr>
              <a:t>Non siamo solo un’agenzia, ma un punto d’incontro tra talento, visione e opportunità.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1088225" y="3141738"/>
            <a:ext cx="11646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b="1" sz="800"/>
          </a:p>
        </p:txBody>
      </p:sp>
      <p:sp>
        <p:nvSpPr>
          <p:cNvPr id="108" name="Google Shape;108;p3"/>
          <p:cNvSpPr txBox="1"/>
          <p:nvPr/>
        </p:nvSpPr>
        <p:spPr>
          <a:xfrm>
            <a:off x="1088225" y="3998076"/>
            <a:ext cx="6274800" cy="785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-US" sz="1500">
                <a:solidFill>
                  <a:schemeClr val="lt1"/>
                </a:solidFill>
              </a:rPr>
              <a:t>Diventare il </a:t>
            </a:r>
            <a:r>
              <a:rPr b="1" lang="en-US" sz="1500">
                <a:solidFill>
                  <a:schemeClr val="lt1"/>
                </a:solidFill>
              </a:rPr>
              <a:t>punto di riferimento italiano per la cultura urban</a:t>
            </a:r>
            <a:endParaRPr sz="1500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lang="en-US" sz="1500">
                <a:solidFill>
                  <a:schemeClr val="lt1"/>
                </a:solidFill>
              </a:rPr>
              <a:t>capace di fondare un </a:t>
            </a:r>
            <a:r>
              <a:rPr b="1" lang="en-US" sz="1500">
                <a:solidFill>
                  <a:schemeClr val="lt1"/>
                </a:solidFill>
              </a:rPr>
              <a:t>movimento culturale riconosciuto</a:t>
            </a:r>
            <a:r>
              <a:rPr lang="en-US" sz="1500">
                <a:solidFill>
                  <a:schemeClr val="lt1"/>
                </a:solidFill>
              </a:rPr>
              <a:t> dove artisti, brand e pubblico condividono </a:t>
            </a:r>
            <a:r>
              <a:rPr b="1" lang="en-US" sz="1500">
                <a:solidFill>
                  <a:schemeClr val="lt1"/>
                </a:solidFill>
              </a:rPr>
              <a:t>valori, esperienze e identità</a:t>
            </a:r>
            <a:r>
              <a:rPr lang="en-US" sz="1500">
                <a:solidFill>
                  <a:schemeClr val="lt1"/>
                </a:solidFill>
              </a:rPr>
              <a:t>.</a:t>
            </a:r>
            <a:endParaRPr sz="1900">
              <a:solidFill>
                <a:schemeClr val="lt1"/>
              </a:solidFill>
            </a:endParaRPr>
          </a:p>
        </p:txBody>
      </p:sp>
      <p:sp>
        <p:nvSpPr>
          <p:cNvPr id="109" name="Google Shape;109;p3"/>
          <p:cNvSpPr txBox="1"/>
          <p:nvPr/>
        </p:nvSpPr>
        <p:spPr>
          <a:xfrm>
            <a:off x="1088225" y="3597870"/>
            <a:ext cx="7174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marR="3810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-US">
                <a:solidFill>
                  <a:schemeClr val="lt1"/>
                </a:solidFill>
              </a:rPr>
              <a:t>Vogliamo trasformare la cultura urban in un ecosistema creativo, solido e sostenibile.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1155450" y="5792830"/>
            <a:ext cx="68331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Autenticità</a:t>
            </a:r>
            <a:r>
              <a:rPr lang="en-US" sz="1500">
                <a:solidFill>
                  <a:schemeClr val="lt1"/>
                </a:solidFill>
              </a:rPr>
              <a:t> → rispetto delle radici e delle community.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Innovazione</a:t>
            </a:r>
            <a:r>
              <a:rPr lang="en-US" sz="1500">
                <a:solidFill>
                  <a:schemeClr val="lt1"/>
                </a:solidFill>
              </a:rPr>
              <a:t> → sguardo contemporaneo, contaminazione tra arti e media.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Inclusione</a:t>
            </a:r>
            <a:r>
              <a:rPr lang="en-US" sz="1500">
                <a:solidFill>
                  <a:schemeClr val="lt1"/>
                </a:solidFill>
              </a:rPr>
              <a:t> → dare voce e spazio a talenti di ogni provenienza.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Qualità</a:t>
            </a:r>
            <a:r>
              <a:rPr lang="en-US" sz="1500">
                <a:solidFill>
                  <a:schemeClr val="lt1"/>
                </a:solidFill>
              </a:rPr>
              <a:t> → estetica curata, professionalità, storytelling coerente.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1155450" y="5168163"/>
            <a:ext cx="11646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VALORI</a:t>
            </a:r>
            <a:endParaRPr b="1" sz="800"/>
          </a:p>
        </p:txBody>
      </p:sp>
      <p:sp>
        <p:nvSpPr>
          <p:cNvPr id="112" name="Google Shape;112;p3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13" name="Google Shape;113;p3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15" name="Google Shape;115;p3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21" name="Google Shape;121;p4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22" name="Google Shape;122;p4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23" name="Google Shape;123;p4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  <p:sp>
        <p:nvSpPr>
          <p:cNvPr id="124" name="Google Shape;124;p4"/>
          <p:cNvSpPr txBox="1"/>
          <p:nvPr/>
        </p:nvSpPr>
        <p:spPr>
          <a:xfrm>
            <a:off x="1088225" y="1378982"/>
            <a:ext cx="62748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RAW VISION nasce dalle fondamenta della cultura Hip Hop: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b="1" lang="en-US" sz="1500">
                <a:solidFill>
                  <a:schemeClr val="lt1"/>
                </a:solidFill>
              </a:rPr>
              <a:t>MCing, DJing, Breaking, Writing.</a:t>
            </a:r>
            <a:endParaRPr b="1"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Quattro pilastri che rappresentano non solo stili artistici, ma </a:t>
            </a:r>
            <a:r>
              <a:rPr b="1" lang="en-US" sz="1500">
                <a:solidFill>
                  <a:schemeClr val="lt1"/>
                </a:solidFill>
              </a:rPr>
              <a:t>valori</a:t>
            </a:r>
            <a:r>
              <a:rPr lang="en-US" sz="1500">
                <a:solidFill>
                  <a:schemeClr val="lt1"/>
                </a:solidFill>
              </a:rPr>
              <a:t>. Espressione, comunità, identità, libertà.</a:t>
            </a:r>
            <a:endParaRPr sz="1800">
              <a:solidFill>
                <a:schemeClr val="lt1"/>
              </a:solidFill>
            </a:endParaRPr>
          </a:p>
        </p:txBody>
      </p:sp>
      <p:sp>
        <p:nvSpPr>
          <p:cNvPr id="125" name="Google Shape;125;p4"/>
          <p:cNvSpPr txBox="1"/>
          <p:nvPr/>
        </p:nvSpPr>
        <p:spPr>
          <a:xfrm>
            <a:off x="1088225" y="566225"/>
            <a:ext cx="6274800" cy="4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LE RADICI DELLA CULTURA, LA VISIONE DEL FUTURO</a:t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1088225" y="1067532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LE ORIGINI</a:t>
            </a:r>
            <a:endParaRPr b="1" sz="800"/>
          </a:p>
        </p:txBody>
      </p:sp>
      <p:sp>
        <p:nvSpPr>
          <p:cNvPr id="127" name="Google Shape;127;p4"/>
          <p:cNvSpPr txBox="1"/>
          <p:nvPr/>
        </p:nvSpPr>
        <p:spPr>
          <a:xfrm>
            <a:off x="1088225" y="2770749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L’EVOLUZIONE</a:t>
            </a:r>
            <a:endParaRPr b="1" sz="800"/>
          </a:p>
        </p:txBody>
      </p:sp>
      <p:sp>
        <p:nvSpPr>
          <p:cNvPr id="128" name="Google Shape;128;p4"/>
          <p:cNvSpPr txBox="1"/>
          <p:nvPr/>
        </p:nvSpPr>
        <p:spPr>
          <a:xfrm>
            <a:off x="1088225" y="3071263"/>
            <a:ext cx="6274800" cy="213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Oggi la cultura urban è diventata un linguaggio universale: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si esprime nella </a:t>
            </a:r>
            <a:r>
              <a:rPr b="1" lang="en-US" sz="1500">
                <a:solidFill>
                  <a:schemeClr val="lt1"/>
                </a:solidFill>
              </a:rPr>
              <a:t>musica</a:t>
            </a:r>
            <a:r>
              <a:rPr lang="en-US" sz="1500">
                <a:solidFill>
                  <a:schemeClr val="lt1"/>
                </a:solidFill>
              </a:rPr>
              <a:t>, nella </a:t>
            </a:r>
            <a:r>
              <a:rPr b="1" lang="en-US" sz="1500">
                <a:solidFill>
                  <a:schemeClr val="lt1"/>
                </a:solidFill>
              </a:rPr>
              <a:t>moda</a:t>
            </a:r>
            <a:r>
              <a:rPr lang="en-US" sz="1500">
                <a:solidFill>
                  <a:schemeClr val="lt1"/>
                </a:solidFill>
              </a:rPr>
              <a:t>, nel </a:t>
            </a:r>
            <a:r>
              <a:rPr b="1" lang="en-US" sz="1500">
                <a:solidFill>
                  <a:schemeClr val="lt1"/>
                </a:solidFill>
              </a:rPr>
              <a:t>design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vive nei </a:t>
            </a:r>
            <a:r>
              <a:rPr b="1" lang="en-US" sz="1500">
                <a:solidFill>
                  <a:schemeClr val="lt1"/>
                </a:solidFill>
              </a:rPr>
              <a:t>social</a:t>
            </a:r>
            <a:r>
              <a:rPr lang="en-US" sz="1500">
                <a:solidFill>
                  <a:schemeClr val="lt1"/>
                </a:solidFill>
              </a:rPr>
              <a:t>, negli </a:t>
            </a:r>
            <a:r>
              <a:rPr b="1" lang="en-US" sz="1500">
                <a:solidFill>
                  <a:schemeClr val="lt1"/>
                </a:solidFill>
              </a:rPr>
              <a:t>eventi</a:t>
            </a:r>
            <a:r>
              <a:rPr lang="en-US" sz="1500">
                <a:solidFill>
                  <a:schemeClr val="lt1"/>
                </a:solidFill>
              </a:rPr>
              <a:t>, nei </a:t>
            </a:r>
            <a:r>
              <a:rPr b="1" lang="en-US" sz="1500">
                <a:solidFill>
                  <a:schemeClr val="lt1"/>
                </a:solidFill>
              </a:rPr>
              <a:t>brand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ispira una </a:t>
            </a:r>
            <a:r>
              <a:rPr b="1" lang="en-US" sz="1500">
                <a:solidFill>
                  <a:schemeClr val="lt1"/>
                </a:solidFill>
              </a:rPr>
              <a:t>nuova generazione</a:t>
            </a:r>
            <a:r>
              <a:rPr lang="en-US" sz="1500">
                <a:solidFill>
                  <a:schemeClr val="lt1"/>
                </a:solidFill>
              </a:rPr>
              <a:t> che comunica attraverso creatività e autenticità.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RAW VISION ne abbraccia l’essenza, mantenendo </a:t>
            </a:r>
            <a:r>
              <a:rPr b="1" lang="en-US" sz="1500">
                <a:solidFill>
                  <a:schemeClr val="lt1"/>
                </a:solidFill>
              </a:rPr>
              <a:t>le radici street</a:t>
            </a:r>
            <a:r>
              <a:rPr lang="en-US" sz="1500">
                <a:solidFill>
                  <a:schemeClr val="lt1"/>
                </a:solidFill>
              </a:rPr>
              <a:t> ma con una </a:t>
            </a:r>
            <a:r>
              <a:rPr b="1" lang="en-US" sz="1500">
                <a:solidFill>
                  <a:schemeClr val="lt1"/>
                </a:solidFill>
              </a:rPr>
              <a:t>visione contemporanea e curata</a:t>
            </a:r>
            <a:r>
              <a:rPr lang="en-US" sz="1500">
                <a:solidFill>
                  <a:schemeClr val="lt1"/>
                </a:solidFill>
              </a:rPr>
              <a:t>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29" name="Google Shape;129;p4"/>
          <p:cNvSpPr txBox="1"/>
          <p:nvPr/>
        </p:nvSpPr>
        <p:spPr>
          <a:xfrm>
            <a:off x="1088225" y="5358908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IL NOSTRO POSIZIONAMENTO</a:t>
            </a:r>
            <a:endParaRPr b="1" sz="800"/>
          </a:p>
        </p:txBody>
      </p:sp>
      <p:sp>
        <p:nvSpPr>
          <p:cNvPr id="130" name="Google Shape;130;p4"/>
          <p:cNvSpPr txBox="1"/>
          <p:nvPr/>
        </p:nvSpPr>
        <p:spPr>
          <a:xfrm>
            <a:off x="1088225" y="5704183"/>
            <a:ext cx="6274800" cy="84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500">
                <a:solidFill>
                  <a:schemeClr val="lt1"/>
                </a:solidFill>
              </a:rPr>
              <a:t>RAW VISION è </a:t>
            </a:r>
            <a:r>
              <a:rPr b="1" lang="en-US" sz="1500">
                <a:solidFill>
                  <a:schemeClr val="lt1"/>
                </a:solidFill>
              </a:rPr>
              <a:t>l’anello di congiunzione</a:t>
            </a:r>
            <a:r>
              <a:rPr lang="en-US" sz="1500">
                <a:solidFill>
                  <a:schemeClr val="lt1"/>
                </a:solidFill>
              </a:rPr>
              <a:t> tra la </a:t>
            </a:r>
            <a:r>
              <a:rPr b="1" lang="en-US" sz="1500">
                <a:solidFill>
                  <a:schemeClr val="lt1"/>
                </a:solidFill>
              </a:rPr>
              <a:t>scena urban autentica</a:t>
            </a:r>
            <a:r>
              <a:rPr lang="en-US" sz="1500">
                <a:solidFill>
                  <a:schemeClr val="lt1"/>
                </a:solidFill>
              </a:rPr>
              <a:t> e il </a:t>
            </a:r>
            <a:r>
              <a:rPr b="1" lang="en-US" sz="1500">
                <a:solidFill>
                  <a:schemeClr val="lt1"/>
                </a:solidFill>
              </a:rPr>
              <a:t>mondo creativo professionale</a:t>
            </a:r>
            <a:r>
              <a:rPr lang="en-US" sz="1500">
                <a:solidFill>
                  <a:schemeClr val="lt1"/>
                </a:solidFill>
              </a:rPr>
              <a:t>.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en-US" sz="1500">
                <a:solidFill>
                  <a:schemeClr val="lt1"/>
                </a:solidFill>
              </a:rPr>
              <a:t>Un ponte tra </a:t>
            </a:r>
            <a:r>
              <a:rPr b="1" lang="en-US" sz="1500">
                <a:solidFill>
                  <a:schemeClr val="lt1"/>
                </a:solidFill>
              </a:rPr>
              <a:t>cultura e industria</a:t>
            </a:r>
            <a:r>
              <a:rPr lang="en-US" sz="1500">
                <a:solidFill>
                  <a:schemeClr val="lt1"/>
                </a:solidFill>
              </a:rPr>
              <a:t>, </a:t>
            </a:r>
            <a:r>
              <a:rPr b="1" lang="en-US" sz="1500">
                <a:solidFill>
                  <a:schemeClr val="lt1"/>
                </a:solidFill>
              </a:rPr>
              <a:t>arte e comunicazione</a:t>
            </a:r>
            <a:r>
              <a:rPr lang="en-US" sz="1500">
                <a:solidFill>
                  <a:schemeClr val="lt1"/>
                </a:solidFill>
              </a:rPr>
              <a:t>,</a:t>
            </a:r>
            <a:r>
              <a:rPr b="1" lang="en-US" sz="1500">
                <a:solidFill>
                  <a:schemeClr val="lt1"/>
                </a:solidFill>
              </a:rPr>
              <a:t> strada e brand.</a:t>
            </a:r>
            <a:endParaRPr b="1" sz="1500">
              <a:solidFill>
                <a:schemeClr val="lt1"/>
              </a:solidFill>
            </a:endParaRPr>
          </a:p>
        </p:txBody>
      </p:sp>
      <p:sp>
        <p:nvSpPr>
          <p:cNvPr id="131" name="Google Shape;131;p4"/>
          <p:cNvSpPr txBox="1"/>
          <p:nvPr/>
        </p:nvSpPr>
        <p:spPr>
          <a:xfrm>
            <a:off x="1088225" y="6712800"/>
            <a:ext cx="74238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marR="3810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-US" sz="1300">
                <a:solidFill>
                  <a:schemeClr val="lt1"/>
                </a:solidFill>
              </a:rPr>
              <a:t>Diamo forma al linguaggio urban con la cura e la visione di un marchio contemporaneo.</a:t>
            </a:r>
            <a:endParaRPr sz="3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38" name="Google Shape;138;p5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  <p:sp>
        <p:nvSpPr>
          <p:cNvPr id="140" name="Google Shape;140;p5"/>
          <p:cNvSpPr txBox="1"/>
          <p:nvPr/>
        </p:nvSpPr>
        <p:spPr>
          <a:xfrm>
            <a:off x="1088225" y="566225"/>
            <a:ext cx="62748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LE PERSONE DIETRO LA VISIONE</a:t>
            </a:r>
            <a:endParaRPr b="1" sz="800"/>
          </a:p>
        </p:txBody>
      </p:sp>
      <p:sp>
        <p:nvSpPr>
          <p:cNvPr id="141" name="Google Shape;141;p5"/>
          <p:cNvSpPr txBox="1"/>
          <p:nvPr/>
        </p:nvSpPr>
        <p:spPr>
          <a:xfrm>
            <a:off x="1088225" y="1543501"/>
            <a:ext cx="6274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</a:rPr>
              <a:t>RAW VISION è un collettivo di professionisti, creativi e visionari uniti dalla stessa missione: </a:t>
            </a:r>
            <a:endParaRPr sz="15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500">
                <a:solidFill>
                  <a:schemeClr val="lt1"/>
                </a:solidFill>
              </a:rPr>
              <a:t>valorizzare la cultura urban e costruire nuove opportunità per chi la vive.</a:t>
            </a:r>
            <a:endParaRPr sz="1900">
              <a:solidFill>
                <a:schemeClr val="lt1"/>
              </a:solidFill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1088225" y="3045573"/>
            <a:ext cx="62748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Management &amp; Strategia</a:t>
            </a:r>
            <a:r>
              <a:rPr lang="en-US" sz="1500">
                <a:solidFill>
                  <a:schemeClr val="lt1"/>
                </a:solidFill>
              </a:rPr>
              <a:t> → sviluppo carriera artistica, direzione creativa, networking.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Produzione &amp; Eventi</a:t>
            </a:r>
            <a:r>
              <a:rPr lang="en-US" sz="1500">
                <a:solidFill>
                  <a:schemeClr val="lt1"/>
                </a:solidFill>
              </a:rPr>
              <a:t> → creazione di format live e digitali, coordinamento tecnico e artistico.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Comunicazione &amp; Storytelling</a:t>
            </a:r>
            <a:r>
              <a:rPr lang="en-US" sz="1500">
                <a:solidFill>
                  <a:schemeClr val="lt1"/>
                </a:solidFill>
              </a:rPr>
              <a:t> → branding, social strategy, produzioni multimediali.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Cultura &amp; Scena</a:t>
            </a:r>
            <a:r>
              <a:rPr lang="en-US" sz="1500">
                <a:solidFill>
                  <a:schemeClr val="lt1"/>
                </a:solidFill>
              </a:rPr>
              <a:t> → esperienza diretta nel mondo Hip Hop, street art, moda e community urban.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1088225" y="1173365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CHI SIAMO</a:t>
            </a:r>
            <a:endParaRPr b="1" sz="800"/>
          </a:p>
        </p:txBody>
      </p:sp>
      <p:sp>
        <p:nvSpPr>
          <p:cNvPr id="144" name="Google Shape;144;p5"/>
          <p:cNvSpPr txBox="1"/>
          <p:nvPr/>
        </p:nvSpPr>
        <p:spPr>
          <a:xfrm>
            <a:off x="1088225" y="2726935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COMPETENZE CHIAVE</a:t>
            </a:r>
            <a:endParaRPr b="1" sz="800"/>
          </a:p>
        </p:txBody>
      </p:sp>
      <p:sp>
        <p:nvSpPr>
          <p:cNvPr id="145" name="Google Shape;145;p5"/>
          <p:cNvSpPr txBox="1"/>
          <p:nvPr/>
        </p:nvSpPr>
        <p:spPr>
          <a:xfrm>
            <a:off x="1088225" y="4990800"/>
            <a:ext cx="62748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500">
                <a:solidFill>
                  <a:schemeClr val="lt1"/>
                </a:solidFill>
              </a:rPr>
              <a:t>Un team che nasce dalla cultura, parla il suo linguaggio e ne conosce i codici.</a:t>
            </a:r>
            <a:endParaRPr i="1"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500">
                <a:solidFill>
                  <a:schemeClr val="lt1"/>
                </a:solidFill>
              </a:rPr>
              <a:t>Siamo professionisti con background diversi, ma una stessa visione: dare struttura e voce alla creatività urban.</a:t>
            </a:r>
            <a:endParaRPr i="1" sz="1500">
              <a:solidFill>
                <a:schemeClr val="lt1"/>
              </a:solidFill>
            </a:endParaRPr>
          </a:p>
          <a:p>
            <a:pPr indent="0" lvl="0" marL="0" marR="38100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i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51" name="Google Shape;151;p6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52" name="Google Shape;152;p6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53" name="Google Shape;153;p6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  <p:sp>
        <p:nvSpPr>
          <p:cNvPr id="154" name="Google Shape;154;p6"/>
          <p:cNvSpPr txBox="1"/>
          <p:nvPr/>
        </p:nvSpPr>
        <p:spPr>
          <a:xfrm>
            <a:off x="1088225" y="566225"/>
            <a:ext cx="62748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IL FUTURO DELLA SCENA URBAN INIZIA QUI</a:t>
            </a:r>
            <a:endParaRPr b="1" sz="800"/>
          </a:p>
        </p:txBody>
      </p:sp>
      <p:sp>
        <p:nvSpPr>
          <p:cNvPr id="155" name="Google Shape;155;p6"/>
          <p:cNvSpPr txBox="1"/>
          <p:nvPr/>
        </p:nvSpPr>
        <p:spPr>
          <a:xfrm>
            <a:off x="1088225" y="1543501"/>
            <a:ext cx="62748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lt1"/>
                </a:solidFill>
              </a:rPr>
              <a:t>RAW VISION rappresenta </a:t>
            </a:r>
            <a:r>
              <a:rPr b="1" lang="en-US" sz="1500">
                <a:solidFill>
                  <a:schemeClr val="lt1"/>
                </a:solidFill>
              </a:rPr>
              <a:t>la nuova generazione di artisti urban</a:t>
            </a:r>
            <a:r>
              <a:rPr lang="en-US" sz="1500">
                <a:solidFill>
                  <a:schemeClr val="lt1"/>
                </a:solidFill>
              </a:rPr>
              <a:t> — musicisti, producer, DJ, ballerini, visual artist e content creator — uniti da una visione comune: </a:t>
            </a:r>
            <a:r>
              <a:rPr b="1" lang="en-US" sz="1500">
                <a:solidFill>
                  <a:schemeClr val="lt1"/>
                </a:solidFill>
              </a:rPr>
              <a:t>autenticità, creatività e impatto culturale.</a:t>
            </a:r>
            <a:endParaRPr sz="2300">
              <a:solidFill>
                <a:schemeClr val="lt1"/>
              </a:solidFill>
            </a:endParaRPr>
          </a:p>
        </p:txBody>
      </p:sp>
      <p:sp>
        <p:nvSpPr>
          <p:cNvPr id="156" name="Google Shape;156;p6"/>
          <p:cNvSpPr txBox="1"/>
          <p:nvPr/>
        </p:nvSpPr>
        <p:spPr>
          <a:xfrm>
            <a:off x="1088225" y="3045573"/>
            <a:ext cx="6274800" cy="166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Scouting culturale:</a:t>
            </a:r>
            <a:r>
              <a:rPr lang="en-US" sz="1500">
                <a:solidFill>
                  <a:schemeClr val="lt1"/>
                </a:solidFill>
              </a:rPr>
              <a:t> individuiamo talenti nelle community, nei contest, nei social e negli spazi indipendenti.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Sviluppo artistico:</a:t>
            </a:r>
            <a:r>
              <a:rPr lang="en-US" sz="1500">
                <a:solidFill>
                  <a:schemeClr val="lt1"/>
                </a:solidFill>
              </a:rPr>
              <a:t> offriamo direzione creativa, produzione, strategia di immagine e comunicazione.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1000"/>
              </a:spcAft>
              <a:buClr>
                <a:schemeClr val="lt1"/>
              </a:buClr>
              <a:buSzPts val="1500"/>
              <a:buChar char="●"/>
            </a:pPr>
            <a:r>
              <a:rPr b="1" lang="en-US" sz="1500">
                <a:solidFill>
                  <a:schemeClr val="lt1"/>
                </a:solidFill>
              </a:rPr>
              <a:t>Crescita sostenibile:</a:t>
            </a:r>
            <a:r>
              <a:rPr lang="en-US" sz="1500">
                <a:solidFill>
                  <a:schemeClr val="lt1"/>
                </a:solidFill>
              </a:rPr>
              <a:t> costruiamo percorsi professionali che uniscono arte, impatto e visibilità.</a:t>
            </a:r>
            <a:endParaRPr b="1" sz="1500">
              <a:solidFill>
                <a:schemeClr val="lt1"/>
              </a:solidFill>
            </a:endParaRPr>
          </a:p>
        </p:txBody>
      </p:sp>
      <p:sp>
        <p:nvSpPr>
          <p:cNvPr id="157" name="Google Shape;157;p6"/>
          <p:cNvSpPr txBox="1"/>
          <p:nvPr/>
        </p:nvSpPr>
        <p:spPr>
          <a:xfrm>
            <a:off x="1088225" y="1173365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CHI RAPPRESENTIAMO</a:t>
            </a:r>
            <a:endParaRPr b="1" sz="800"/>
          </a:p>
        </p:txBody>
      </p:sp>
      <p:sp>
        <p:nvSpPr>
          <p:cNvPr id="158" name="Google Shape;158;p6"/>
          <p:cNvSpPr txBox="1"/>
          <p:nvPr/>
        </p:nvSpPr>
        <p:spPr>
          <a:xfrm>
            <a:off x="1088225" y="2726935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IL NOSTRO APPROCCIO</a:t>
            </a:r>
            <a:endParaRPr b="1" sz="800"/>
          </a:p>
        </p:txBody>
      </p:sp>
      <p:sp>
        <p:nvSpPr>
          <p:cNvPr id="159" name="Google Shape;159;p6"/>
          <p:cNvSpPr txBox="1"/>
          <p:nvPr/>
        </p:nvSpPr>
        <p:spPr>
          <a:xfrm>
            <a:off x="1088225" y="2273813"/>
            <a:ext cx="6274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-US" sz="1500">
                <a:solidFill>
                  <a:schemeClr val="lt1"/>
                </a:solidFill>
              </a:rPr>
              <a:t>Non cerchiamo solo talento, ma visione, identità e coraggio artistico.</a:t>
            </a:r>
            <a:endParaRPr i="1">
              <a:solidFill>
                <a:schemeClr val="lt1"/>
              </a:solidFill>
            </a:endParaRPr>
          </a:p>
        </p:txBody>
      </p:sp>
      <p:sp>
        <p:nvSpPr>
          <p:cNvPr id="160" name="Google Shape;160;p6"/>
          <p:cNvSpPr txBox="1"/>
          <p:nvPr/>
        </p:nvSpPr>
        <p:spPr>
          <a:xfrm>
            <a:off x="1088225" y="4775727"/>
            <a:ext cx="62748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0" spcFirstLastPara="1" rIns="0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i="1" lang="en-US" sz="1500">
                <a:solidFill>
                  <a:schemeClr val="lt1"/>
                </a:solidFill>
              </a:rPr>
              <a:t>Trasformiamo artisti emergenti in progetti solidi, riconoscibili e autentici.</a:t>
            </a:r>
            <a:endParaRPr i="1">
              <a:solidFill>
                <a:schemeClr val="lt1"/>
              </a:solidFill>
            </a:endParaRPr>
          </a:p>
        </p:txBody>
      </p:sp>
      <p:sp>
        <p:nvSpPr>
          <p:cNvPr id="161" name="Google Shape;161;p6"/>
          <p:cNvSpPr txBox="1"/>
          <p:nvPr/>
        </p:nvSpPr>
        <p:spPr>
          <a:xfrm>
            <a:off x="1088225" y="5634013"/>
            <a:ext cx="6274800" cy="10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Management e pianificazione carriera.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Produzione musicale e contenuti multimediali.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Strategie di comunicazione e branding persnale.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Opporunità di collaborazioni con brand, eventi e format 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1088225" y="5285137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COSA OFFRIAMO AGLI ARTISTI</a:t>
            </a:r>
            <a:endParaRPr b="1" sz="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7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68" name="Google Shape;168;p7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69" name="Google Shape;169;p7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70" name="Google Shape;170;p7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  <p:sp>
        <p:nvSpPr>
          <p:cNvPr id="171" name="Google Shape;171;p7"/>
          <p:cNvSpPr txBox="1"/>
          <p:nvPr/>
        </p:nvSpPr>
        <p:spPr>
          <a:xfrm>
            <a:off x="1088225" y="566225"/>
            <a:ext cx="6274800" cy="516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57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DIAMO FORMA ALLA CULTURA</a:t>
            </a:r>
            <a:endParaRPr b="1" sz="800"/>
          </a:p>
        </p:txBody>
      </p:sp>
      <p:sp>
        <p:nvSpPr>
          <p:cNvPr id="172" name="Google Shape;172;p7"/>
          <p:cNvSpPr txBox="1"/>
          <p:nvPr/>
        </p:nvSpPr>
        <p:spPr>
          <a:xfrm>
            <a:off x="1088225" y="1377192"/>
            <a:ext cx="62748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</a:rPr>
              <a:t>I</a:t>
            </a:r>
            <a:r>
              <a:rPr lang="en-US" sz="1100">
                <a:solidFill>
                  <a:schemeClr val="lt1"/>
                </a:solidFill>
              </a:rPr>
              <a:t>I</a:t>
            </a:r>
            <a:r>
              <a:rPr lang="en-US" sz="1500">
                <a:solidFill>
                  <a:schemeClr val="lt1"/>
                </a:solidFill>
              </a:rPr>
              <a:t>n RAW VISION, ogni progetto nasce da un principio:</a:t>
            </a:r>
            <a:endParaRPr sz="1500">
              <a:solidFill>
                <a:schemeClr val="lt1"/>
              </a:solidFill>
            </a:endParaRPr>
          </a:p>
          <a:p>
            <a:pPr indent="0" lvl="0" marL="381000" marR="3810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en-US" sz="1500">
                <a:solidFill>
                  <a:schemeClr val="lt1"/>
                </a:solidFill>
              </a:rPr>
              <a:t>La cultura urban non si racconta, si vive.</a:t>
            </a:r>
            <a:endParaRPr i="1" sz="1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500">
                <a:solidFill>
                  <a:schemeClr val="lt1"/>
                </a:solidFill>
              </a:rPr>
              <a:t>I nostri format sono esperienze che uniscono </a:t>
            </a:r>
            <a:r>
              <a:rPr b="1" lang="en-US" sz="1500">
                <a:solidFill>
                  <a:schemeClr val="lt1"/>
                </a:solidFill>
              </a:rPr>
              <a:t>arte, musica, performance e brand</a:t>
            </a:r>
            <a:r>
              <a:rPr lang="en-US" sz="1500">
                <a:solidFill>
                  <a:schemeClr val="lt1"/>
                </a:solidFill>
              </a:rPr>
              <a:t>, creando connessioni reali con il pubblico.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73" name="Google Shape;173;p7"/>
          <p:cNvSpPr txBox="1"/>
          <p:nvPr/>
        </p:nvSpPr>
        <p:spPr>
          <a:xfrm>
            <a:off x="1088225" y="3000215"/>
            <a:ext cx="62748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🎤 </a:t>
            </a:r>
            <a:r>
              <a:rPr b="1" lang="en-US" sz="1500">
                <a:solidFill>
                  <a:schemeClr val="lt1"/>
                </a:solidFill>
              </a:rPr>
              <a:t>RAW SESSIONS</a:t>
            </a:r>
            <a:r>
              <a:rPr lang="en-US" sz="1500">
                <a:solidFill>
                  <a:schemeClr val="lt1"/>
                </a:solidFill>
              </a:rPr>
              <a:t> – Live showcase e sessioni unplugged con artisti emergenti, pensate per raccontare la loro autenticità.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🧱 </a:t>
            </a:r>
            <a:r>
              <a:rPr b="1" lang="en-US" sz="1500">
                <a:solidFill>
                  <a:schemeClr val="lt1"/>
                </a:solidFill>
              </a:rPr>
              <a:t>STREET CYPHER</a:t>
            </a:r>
            <a:r>
              <a:rPr lang="en-US" sz="1500">
                <a:solidFill>
                  <a:schemeClr val="lt1"/>
                </a:solidFill>
              </a:rPr>
              <a:t> – Format di freestyle e danza che porta la scena Hip Hop nei luoghi simbolo delle città.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🎧 </a:t>
            </a:r>
            <a:r>
              <a:rPr b="1" lang="en-US" sz="1500">
                <a:solidFill>
                  <a:schemeClr val="lt1"/>
                </a:solidFill>
              </a:rPr>
              <a:t>URBAN ACADEMY</a:t>
            </a:r>
            <a:r>
              <a:rPr lang="en-US" sz="1500">
                <a:solidFill>
                  <a:schemeClr val="lt1"/>
                </a:solidFill>
              </a:rPr>
              <a:t> – Workshop e masterclass per giovani talenti, con professionisti e mentor del settore.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1000"/>
              </a:spcAft>
              <a:buClr>
                <a:schemeClr val="lt1"/>
              </a:buClr>
              <a:buSzPts val="1500"/>
              <a:buChar char="●"/>
            </a:pPr>
            <a:r>
              <a:rPr lang="en-US" sz="1500">
                <a:solidFill>
                  <a:schemeClr val="lt1"/>
                </a:solidFill>
              </a:rPr>
              <a:t>📹 </a:t>
            </a:r>
            <a:r>
              <a:rPr b="1" lang="en-US" sz="1500">
                <a:solidFill>
                  <a:schemeClr val="lt1"/>
                </a:solidFill>
              </a:rPr>
              <a:t>RAW TALKS</a:t>
            </a:r>
            <a:r>
              <a:rPr lang="en-US" sz="1500">
                <a:solidFill>
                  <a:schemeClr val="lt1"/>
                </a:solidFill>
              </a:rPr>
              <a:t> – Mini-documentari e podcast che raccontano storie, percorsi e valori della cultura urban contemporanea.</a:t>
            </a:r>
            <a:endParaRPr b="1" sz="1500">
              <a:solidFill>
                <a:schemeClr val="lt1"/>
              </a:solidFill>
            </a:endParaRPr>
          </a:p>
        </p:txBody>
      </p:sp>
      <p:sp>
        <p:nvSpPr>
          <p:cNvPr id="174" name="Google Shape;174;p7"/>
          <p:cNvSpPr txBox="1"/>
          <p:nvPr/>
        </p:nvSpPr>
        <p:spPr>
          <a:xfrm>
            <a:off x="1088225" y="1112889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LA NOSTRA FILOSOFIA</a:t>
            </a:r>
            <a:endParaRPr b="1" sz="800"/>
          </a:p>
        </p:txBody>
      </p:sp>
      <p:sp>
        <p:nvSpPr>
          <p:cNvPr id="175" name="Google Shape;175;p7"/>
          <p:cNvSpPr txBox="1"/>
          <p:nvPr/>
        </p:nvSpPr>
        <p:spPr>
          <a:xfrm>
            <a:off x="1088225" y="2711815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FORMAT ORIGINALI</a:t>
            </a:r>
            <a:endParaRPr b="1" sz="800"/>
          </a:p>
        </p:txBody>
      </p:sp>
      <p:sp>
        <p:nvSpPr>
          <p:cNvPr id="176" name="Google Shape;176;p7"/>
          <p:cNvSpPr txBox="1"/>
          <p:nvPr/>
        </p:nvSpPr>
        <p:spPr>
          <a:xfrm>
            <a:off x="1088225" y="5634013"/>
            <a:ext cx="62748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-US" sz="1500">
                <a:solidFill>
                  <a:schemeClr val="lt1"/>
                </a:solidFill>
              </a:rPr>
              <a:t>Creare </a:t>
            </a:r>
            <a:r>
              <a:rPr b="1" lang="en-US" sz="1500">
                <a:solidFill>
                  <a:schemeClr val="lt1"/>
                </a:solidFill>
              </a:rPr>
              <a:t>visibilità per gli artisti</a:t>
            </a:r>
            <a:r>
              <a:rPr lang="en-US" sz="1500">
                <a:solidFill>
                  <a:schemeClr val="lt1"/>
                </a:solidFill>
              </a:rPr>
              <a:t> e valore per i partner.</a:t>
            </a:r>
            <a:endParaRPr sz="1500">
              <a:solidFill>
                <a:schemeClr val="lt1"/>
              </a:solidFill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-US" sz="1500">
                <a:solidFill>
                  <a:schemeClr val="lt1"/>
                </a:solidFill>
              </a:rPr>
              <a:t>Offrire </a:t>
            </a:r>
            <a:r>
              <a:rPr b="1" lang="en-US" sz="1500">
                <a:solidFill>
                  <a:schemeClr val="lt1"/>
                </a:solidFill>
              </a:rPr>
              <a:t>esperienze culturali e digitali</a:t>
            </a:r>
            <a:r>
              <a:rPr lang="en-US" sz="1500">
                <a:solidFill>
                  <a:schemeClr val="lt1"/>
                </a:solidFill>
              </a:rPr>
              <a:t> che uniscono comunità e brand.</a:t>
            </a:r>
            <a:endParaRPr sz="1500">
              <a:solidFill>
                <a:schemeClr val="lt1"/>
              </a:solidFill>
            </a:endParaRPr>
          </a:p>
          <a:p>
            <a:pPr indent="-3492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</a:pPr>
            <a:r>
              <a:rPr lang="en-US" sz="1500">
                <a:solidFill>
                  <a:schemeClr val="lt1"/>
                </a:solidFill>
              </a:rPr>
              <a:t>Generare </a:t>
            </a:r>
            <a:r>
              <a:rPr b="1" lang="en-US" sz="1500">
                <a:solidFill>
                  <a:schemeClr val="lt1"/>
                </a:solidFill>
              </a:rPr>
              <a:t>contenuti crossmediali</a:t>
            </a:r>
            <a:r>
              <a:rPr lang="en-US" sz="1500">
                <a:solidFill>
                  <a:schemeClr val="lt1"/>
                </a:solidFill>
              </a:rPr>
              <a:t> con linguaggio autentico e qualità premium.</a:t>
            </a:r>
            <a:endParaRPr b="1" sz="1900">
              <a:solidFill>
                <a:schemeClr val="lt1"/>
              </a:solidFill>
            </a:endParaRPr>
          </a:p>
        </p:txBody>
      </p:sp>
      <p:sp>
        <p:nvSpPr>
          <p:cNvPr id="177" name="Google Shape;177;p7"/>
          <p:cNvSpPr txBox="1"/>
          <p:nvPr/>
        </p:nvSpPr>
        <p:spPr>
          <a:xfrm>
            <a:off x="1088225" y="5375851"/>
            <a:ext cx="4974600" cy="25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657">
                <a:solidFill>
                  <a:srgbClr val="FFFFFF"/>
                </a:solidFill>
              </a:rPr>
              <a:t>OBIETTIVI DEI FORMAT</a:t>
            </a:r>
            <a:endParaRPr b="1" sz="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68dfcec837_0_102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83" name="Google Shape;183;g368dfcec837_0_102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84" name="Google Shape;184;g368dfcec837_0_102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85" name="Google Shape;185;g368dfcec837_0_102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368dfcec837_0_105"/>
          <p:cNvSpPr txBox="1"/>
          <p:nvPr/>
        </p:nvSpPr>
        <p:spPr>
          <a:xfrm>
            <a:off x="7956625" y="6185700"/>
            <a:ext cx="834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24631"/>
                </a:solidFill>
                <a:latin typeface="Bebas Neue"/>
                <a:ea typeface="Bebas Neue"/>
                <a:cs typeface="Bebas Neue"/>
                <a:sym typeface="Bebas Neue"/>
              </a:rPr>
              <a:t>RAW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91" name="Google Shape;191;g368dfcec837_0_105"/>
          <p:cNvSpPr txBox="1"/>
          <p:nvPr/>
        </p:nvSpPr>
        <p:spPr>
          <a:xfrm>
            <a:off x="8791007" y="6185700"/>
            <a:ext cx="1146600" cy="691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4494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VISION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92" name="Google Shape;192;g368dfcec837_0_105"/>
          <p:cNvSpPr txBox="1"/>
          <p:nvPr/>
        </p:nvSpPr>
        <p:spPr>
          <a:xfrm>
            <a:off x="8003829" y="6760803"/>
            <a:ext cx="1947000" cy="28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0" lang="en-US" sz="1877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EXCLUSIVE. URBAN. RAW.</a:t>
            </a:r>
            <a:endParaRPr sz="796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193" name="Google Shape;193;g368dfcec837_0_105"/>
          <p:cNvSpPr txBox="1"/>
          <p:nvPr/>
        </p:nvSpPr>
        <p:spPr>
          <a:xfrm>
            <a:off x="9937600" y="6380927"/>
            <a:ext cx="135900" cy="112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58" u="none" cap="none" strike="noStrike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rPr>
              <a:t>©</a:t>
            </a:r>
            <a:endParaRPr sz="796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